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4" r:id="rId3"/>
    <p:sldId id="257" r:id="rId4"/>
    <p:sldId id="258" r:id="rId5"/>
    <p:sldId id="259" r:id="rId6"/>
    <p:sldId id="260" r:id="rId7"/>
    <p:sldId id="261" r:id="rId8"/>
    <p:sldId id="262" r:id="rId9"/>
    <p:sldId id="265" r:id="rId10"/>
    <p:sldId id="266" r:id="rId11"/>
    <p:sldId id="267" r:id="rId12"/>
    <p:sldId id="268" r:id="rId13"/>
    <p:sldId id="26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37"/>
  </p:normalViewPr>
  <p:slideViewPr>
    <p:cSldViewPr snapToGrid="0" snapToObjects="1">
      <p:cViewPr varScale="1">
        <p:scale>
          <a:sx n="115" d="100"/>
          <a:sy n="115" d="100"/>
        </p:scale>
        <p:origin x="47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48A87A34-81AB-432B-8DAE-1953F412C126}" type="datetimeFigureOut">
              <a:rPr lang="en-US" dirty="0"/>
              <a:pPr/>
              <a:t>12/18/19</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12/18/19</a:t>
            </a:fld>
            <a:endParaRPr lang="en-US" dirty="0"/>
          </a:p>
        </p:txBody>
      </p:sp>
      <p:sp>
        <p:nvSpPr>
          <p:cNvPr id="5" name="Footer Placeholder 4"/>
          <p:cNvSpPr>
            <a:spLocks noGrp="1"/>
          </p:cNvSpPr>
          <p:nvPr>
            <p:ph type="ftr" sz="quarter" idx="11"/>
          </p:nvPr>
        </p:nvSpPr>
        <p:spPr>
          <a:xfrm>
            <a:off x="804672" y="6227064"/>
            <a:ext cx="10588752" cy="320040"/>
          </a:xfrm>
        </p:spPr>
        <p:txBody>
          <a:body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04672" y="320040"/>
            <a:ext cx="3657600" cy="320040"/>
          </a:xfrm>
        </p:spPr>
        <p:txBody>
          <a:bodyPr/>
          <a:lstStyle/>
          <a:p>
            <a:fld id="{48A87A34-81AB-432B-8DAE-1953F412C126}" type="datetimeFigureOut">
              <a:rPr lang="en-US" dirty="0"/>
              <a:t>12/18/19</a:t>
            </a:fld>
            <a:endParaRPr lang="en-US" dirty="0"/>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12/18/19</a:t>
            </a:fld>
            <a:endParaRPr lang="en-US" dirty="0"/>
          </a:p>
        </p:txBody>
      </p:sp>
      <p:sp>
        <p:nvSpPr>
          <p:cNvPr id="6" name="Footer Placeholder 5"/>
          <p:cNvSpPr>
            <a:spLocks noGrp="1"/>
          </p:cNvSpPr>
          <p:nvPr>
            <p:ph type="ftr" sz="quarter" idx="11"/>
          </p:nvPr>
        </p:nvSpPr>
        <p:spPr>
          <a:xfrm>
            <a:off x="804672" y="6227064"/>
            <a:ext cx="10588752" cy="320040"/>
          </a:xfrm>
        </p:spPr>
        <p:txBody>
          <a:bodyPr/>
          <a:lstStyle/>
          <a:p>
            <a:endParaRPr lang="en-US" dirty="0"/>
          </a:p>
        </p:txBody>
      </p:sp>
      <p:sp>
        <p:nvSpPr>
          <p:cNvPr id="7" name="Slide Number Placeholder 6"/>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48A87A34-81AB-432B-8DAE-1953F412C126}" type="datetimeFigureOut">
              <a:rPr lang="en-US" dirty="0"/>
              <a:t>12/18/19</a:t>
            </a:fld>
            <a:endParaRPr lang="en-US" dirty="0"/>
          </a:p>
        </p:txBody>
      </p:sp>
      <p:sp>
        <p:nvSpPr>
          <p:cNvPr id="8" name="Footer Placeholder 7"/>
          <p:cNvSpPr>
            <a:spLocks noGrp="1"/>
          </p:cNvSpPr>
          <p:nvPr>
            <p:ph type="ftr" sz="quarter" idx="11"/>
          </p:nvPr>
        </p:nvSpPr>
        <p:spPr>
          <a:xfrm>
            <a:off x="804672" y="6227064"/>
            <a:ext cx="10588752" cy="320040"/>
          </a:xfrm>
        </p:spPr>
        <p:txBody>
          <a:bodyPr/>
          <a:lstStyle/>
          <a:p>
            <a:endParaRPr lang="en-US" dirty="0"/>
          </a:p>
        </p:txBody>
      </p:sp>
      <p:sp>
        <p:nvSpPr>
          <p:cNvPr id="9" name="Slide Number Placeholder 8"/>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12/18/19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48A87A34-81AB-432B-8DAE-1953F412C126}" type="datetimeFigureOut">
              <a:rPr lang="en-US" dirty="0"/>
              <a:t>12/18/19</a:t>
            </a:fld>
            <a:endParaRPr lang="en-US" dirty="0"/>
          </a:p>
        </p:txBody>
      </p:sp>
      <p:sp>
        <p:nvSpPr>
          <p:cNvPr id="3" name="Footer Placeholder 2"/>
          <p:cNvSpPr>
            <a:spLocks noGrp="1"/>
          </p:cNvSpPr>
          <p:nvPr>
            <p:ph type="ftr" sz="quarter" idx="11"/>
          </p:nvPr>
        </p:nvSpPr>
        <p:spPr>
          <a:xfrm>
            <a:off x="804672" y="6227064"/>
            <a:ext cx="10588752" cy="320040"/>
          </a:xfrm>
        </p:spPr>
        <p:txBody>
          <a:bodyPr/>
          <a:lstStyle/>
          <a:p>
            <a:endParaRPr lang="en-US" dirty="0"/>
          </a:p>
        </p:txBody>
      </p:sp>
      <p:sp>
        <p:nvSpPr>
          <p:cNvPr id="4" name="Slide Number Placeholder 3"/>
          <p:cNvSpPr>
            <a:spLocks noGrp="1"/>
          </p:cNvSpPr>
          <p:nvPr>
            <p:ph type="sldNum" sz="quarter" idx="12"/>
          </p:nvPr>
        </p:nvSpPr>
        <p:spPr>
          <a:xfrm>
            <a:off x="10469880"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04672" y="320040"/>
            <a:ext cx="3657600" cy="320040"/>
          </a:xfrm>
        </p:spPr>
        <p:txBody>
          <a:bodyPr/>
          <a:lstStyle/>
          <a:p>
            <a:fld id="{48A87A34-81AB-432B-8DAE-1953F412C126}" type="datetimeFigureOut">
              <a:rPr lang="en-US" dirty="0"/>
              <a:t>12/18/19</a:t>
            </a:fld>
            <a:endParaRPr lang="en-US" dirty="0"/>
          </a:p>
        </p:txBody>
      </p:sp>
      <p:sp>
        <p:nvSpPr>
          <p:cNvPr id="6" name="Footer Placeholder 5"/>
          <p:cNvSpPr>
            <a:spLocks noGrp="1"/>
          </p:cNvSpPr>
          <p:nvPr>
            <p:ph type="ftr" sz="quarter" idx="11"/>
          </p:nvPr>
        </p:nvSpPr>
        <p:spPr>
          <a:xfrm>
            <a:off x="804672" y="6227064"/>
            <a:ext cx="5942203" cy="320040"/>
          </a:xfrm>
        </p:spPr>
        <p:txBody>
          <a:bodyPr/>
          <a:lstStyle/>
          <a:p>
            <a:endParaRPr lang="en-US" dirty="0"/>
          </a:p>
        </p:txBody>
      </p:sp>
      <p:sp>
        <p:nvSpPr>
          <p:cNvPr id="7" name="Slide Number Placeholder 6"/>
          <p:cNvSpPr>
            <a:spLocks noGrp="1"/>
          </p:cNvSpPr>
          <p:nvPr>
            <p:ph type="sldNum" sz="quarter" idx="12"/>
          </p:nvPr>
        </p:nvSpPr>
        <p:spPr>
          <a:xfrm>
            <a:off x="5828377" y="320040"/>
            <a:ext cx="914400" cy="320040"/>
          </a:xfrm>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a:t>
            </a:r>
          </a:p>
          <a:p>
            <a:pPr lvl="6"/>
            <a:r>
              <a:rPr lang="en-US" dirty="0"/>
              <a:t>7</a:t>
            </a:r>
          </a:p>
          <a:p>
            <a:pPr lvl="7"/>
            <a:r>
              <a:rPr lang="en-US" dirty="0"/>
              <a:t>8</a:t>
            </a:r>
          </a:p>
          <a:p>
            <a:pPr lvl="8"/>
            <a:r>
              <a:rPr lang="en-US" dirty="0"/>
              <a:t>9</a:t>
            </a:r>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48A87A34-81AB-432B-8DAE-1953F412C126}" type="datetimeFigureOut">
              <a:rPr lang="en-US" dirty="0"/>
              <a:pPr/>
              <a:t>12/18/19</a:t>
            </a:fld>
            <a:endParaRPr lang="en-US" dirty="0"/>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en.wikipedia.org/wiki/Sukhumvit_Line"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theculturetrip.com/asia/thailand/articles/the-best-neighborhoods-in-bangkok-for-expat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875DA-58ED-D345-9C6E-CABD2890921E}"/>
              </a:ext>
            </a:extLst>
          </p:cNvPr>
          <p:cNvSpPr>
            <a:spLocks noGrp="1"/>
          </p:cNvSpPr>
          <p:nvPr>
            <p:ph type="ctrTitle"/>
          </p:nvPr>
        </p:nvSpPr>
        <p:spPr/>
        <p:txBody>
          <a:bodyPr/>
          <a:lstStyle/>
          <a:p>
            <a:r>
              <a:rPr lang="en-US" dirty="0"/>
              <a:t>The battle of neighborhood</a:t>
            </a:r>
          </a:p>
        </p:txBody>
      </p:sp>
      <p:sp>
        <p:nvSpPr>
          <p:cNvPr id="3" name="Subtitle 2">
            <a:extLst>
              <a:ext uri="{FF2B5EF4-FFF2-40B4-BE49-F238E27FC236}">
                <a16:creationId xmlns:a16="http://schemas.microsoft.com/office/drawing/2014/main" id="{B7EEDAAA-7EF4-3448-B7E7-79F81E1B13A3}"/>
              </a:ext>
            </a:extLst>
          </p:cNvPr>
          <p:cNvSpPr>
            <a:spLocks noGrp="1"/>
          </p:cNvSpPr>
          <p:nvPr>
            <p:ph type="subTitle" idx="1"/>
          </p:nvPr>
        </p:nvSpPr>
        <p:spPr/>
        <p:txBody>
          <a:bodyPr/>
          <a:lstStyle/>
          <a:p>
            <a:r>
              <a:rPr lang="en-US" dirty="0"/>
              <a:t>Business Problem</a:t>
            </a:r>
          </a:p>
        </p:txBody>
      </p:sp>
    </p:spTree>
    <p:extLst>
      <p:ext uri="{BB962C8B-B14F-4D97-AF65-F5344CB8AC3E}">
        <p14:creationId xmlns:p14="http://schemas.microsoft.com/office/powerpoint/2010/main" val="2340880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5C7FF-BD7A-2244-BC35-E0FD5196ED45}"/>
              </a:ext>
            </a:extLst>
          </p:cNvPr>
          <p:cNvSpPr>
            <a:spLocks noGrp="1"/>
          </p:cNvSpPr>
          <p:nvPr>
            <p:ph type="title"/>
          </p:nvPr>
        </p:nvSpPr>
        <p:spPr/>
        <p:txBody>
          <a:bodyPr/>
          <a:lstStyle/>
          <a:p>
            <a:r>
              <a:rPr lang="en-US" dirty="0"/>
              <a:t>Ari BTS Stop</a:t>
            </a:r>
          </a:p>
        </p:txBody>
      </p:sp>
      <p:grpSp>
        <p:nvGrpSpPr>
          <p:cNvPr id="12" name="Group 11">
            <a:extLst>
              <a:ext uri="{FF2B5EF4-FFF2-40B4-BE49-F238E27FC236}">
                <a16:creationId xmlns:a16="http://schemas.microsoft.com/office/drawing/2014/main" id="{C2504883-C6EE-944C-B4ED-25FE814265EB}"/>
              </a:ext>
            </a:extLst>
          </p:cNvPr>
          <p:cNvGrpSpPr/>
          <p:nvPr/>
        </p:nvGrpSpPr>
        <p:grpSpPr>
          <a:xfrm>
            <a:off x="5063583" y="88774"/>
            <a:ext cx="6344116" cy="2587518"/>
            <a:chOff x="4974373" y="1817213"/>
            <a:chExt cx="6344116" cy="2587518"/>
          </a:xfrm>
        </p:grpSpPr>
        <p:pic>
          <p:nvPicPr>
            <p:cNvPr id="7" name="Picture 6">
              <a:extLst>
                <a:ext uri="{FF2B5EF4-FFF2-40B4-BE49-F238E27FC236}">
                  <a16:creationId xmlns:a16="http://schemas.microsoft.com/office/drawing/2014/main" id="{0E4CD5F9-9855-4847-A7F0-35EC8B4191C1}"/>
                </a:ext>
              </a:extLst>
            </p:cNvPr>
            <p:cNvPicPr>
              <a:picLocks noChangeAspect="1"/>
            </p:cNvPicPr>
            <p:nvPr/>
          </p:nvPicPr>
          <p:blipFill>
            <a:blip r:embed="rId2"/>
            <a:stretch>
              <a:fillRect/>
            </a:stretch>
          </p:blipFill>
          <p:spPr>
            <a:xfrm>
              <a:off x="4974374" y="1817213"/>
              <a:ext cx="6344115" cy="532712"/>
            </a:xfrm>
            <a:prstGeom prst="rect">
              <a:avLst/>
            </a:prstGeom>
          </p:spPr>
        </p:pic>
        <p:pic>
          <p:nvPicPr>
            <p:cNvPr id="9" name="Picture 8">
              <a:extLst>
                <a:ext uri="{FF2B5EF4-FFF2-40B4-BE49-F238E27FC236}">
                  <a16:creationId xmlns:a16="http://schemas.microsoft.com/office/drawing/2014/main" id="{182DA3F9-99A2-0642-B322-18D65E435317}"/>
                </a:ext>
              </a:extLst>
            </p:cNvPr>
            <p:cNvPicPr>
              <a:picLocks noChangeAspect="1"/>
            </p:cNvPicPr>
            <p:nvPr/>
          </p:nvPicPr>
          <p:blipFill>
            <a:blip r:embed="rId3"/>
            <a:stretch>
              <a:fillRect/>
            </a:stretch>
          </p:blipFill>
          <p:spPr>
            <a:xfrm>
              <a:off x="4974373" y="2349925"/>
              <a:ext cx="6310661" cy="1012730"/>
            </a:xfrm>
            <a:prstGeom prst="rect">
              <a:avLst/>
            </a:prstGeom>
          </p:spPr>
        </p:pic>
        <p:pic>
          <p:nvPicPr>
            <p:cNvPr id="11" name="Picture 10">
              <a:extLst>
                <a:ext uri="{FF2B5EF4-FFF2-40B4-BE49-F238E27FC236}">
                  <a16:creationId xmlns:a16="http://schemas.microsoft.com/office/drawing/2014/main" id="{E8E99390-BD91-E948-973A-04B2FE215284}"/>
                </a:ext>
              </a:extLst>
            </p:cNvPr>
            <p:cNvPicPr>
              <a:picLocks noChangeAspect="1"/>
            </p:cNvPicPr>
            <p:nvPr/>
          </p:nvPicPr>
          <p:blipFill>
            <a:blip r:embed="rId4"/>
            <a:stretch>
              <a:fillRect/>
            </a:stretch>
          </p:blipFill>
          <p:spPr>
            <a:xfrm>
              <a:off x="4974374" y="3378818"/>
              <a:ext cx="6298806" cy="1025913"/>
            </a:xfrm>
            <a:prstGeom prst="rect">
              <a:avLst/>
            </a:prstGeom>
          </p:spPr>
        </p:pic>
      </p:grpSp>
      <p:pic>
        <p:nvPicPr>
          <p:cNvPr id="14" name="Picture 13">
            <a:extLst>
              <a:ext uri="{FF2B5EF4-FFF2-40B4-BE49-F238E27FC236}">
                <a16:creationId xmlns:a16="http://schemas.microsoft.com/office/drawing/2014/main" id="{69D8CB6B-3E06-C64A-982A-61C41277C895}"/>
              </a:ext>
            </a:extLst>
          </p:cNvPr>
          <p:cNvPicPr>
            <a:picLocks noChangeAspect="1"/>
          </p:cNvPicPr>
          <p:nvPr/>
        </p:nvPicPr>
        <p:blipFill>
          <a:blip r:embed="rId5"/>
          <a:stretch>
            <a:fillRect/>
          </a:stretch>
        </p:blipFill>
        <p:spPr>
          <a:xfrm>
            <a:off x="5063583" y="2905084"/>
            <a:ext cx="6310237" cy="3802565"/>
          </a:xfrm>
          <a:prstGeom prst="rect">
            <a:avLst/>
          </a:prstGeom>
        </p:spPr>
      </p:pic>
    </p:spTree>
    <p:extLst>
      <p:ext uri="{BB962C8B-B14F-4D97-AF65-F5344CB8AC3E}">
        <p14:creationId xmlns:p14="http://schemas.microsoft.com/office/powerpoint/2010/main" val="9466296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D2B14-1E65-7042-A680-BDECCC2D9472}"/>
              </a:ext>
            </a:extLst>
          </p:cNvPr>
          <p:cNvSpPr>
            <a:spLocks noGrp="1"/>
          </p:cNvSpPr>
          <p:nvPr>
            <p:ph type="title"/>
          </p:nvPr>
        </p:nvSpPr>
        <p:spPr/>
        <p:txBody>
          <a:bodyPr/>
          <a:lstStyle/>
          <a:p>
            <a:r>
              <a:rPr lang="en-US" dirty="0"/>
              <a:t>Thong Lo BTS Stop</a:t>
            </a:r>
          </a:p>
        </p:txBody>
      </p:sp>
      <p:pic>
        <p:nvPicPr>
          <p:cNvPr id="5" name="Content Placeholder 4">
            <a:extLst>
              <a:ext uri="{FF2B5EF4-FFF2-40B4-BE49-F238E27FC236}">
                <a16:creationId xmlns:a16="http://schemas.microsoft.com/office/drawing/2014/main" id="{90DF2493-7D5A-C140-8173-38E0CE2227BE}"/>
              </a:ext>
            </a:extLst>
          </p:cNvPr>
          <p:cNvPicPr>
            <a:picLocks noGrp="1" noChangeAspect="1"/>
          </p:cNvPicPr>
          <p:nvPr>
            <p:ph idx="1"/>
          </p:nvPr>
        </p:nvPicPr>
        <p:blipFill>
          <a:blip r:embed="rId2"/>
          <a:stretch>
            <a:fillRect/>
          </a:stretch>
        </p:blipFill>
        <p:spPr>
          <a:xfrm>
            <a:off x="4895075" y="426877"/>
            <a:ext cx="6702551" cy="810908"/>
          </a:xfrm>
        </p:spPr>
      </p:pic>
      <p:pic>
        <p:nvPicPr>
          <p:cNvPr id="7" name="Picture 6">
            <a:extLst>
              <a:ext uri="{FF2B5EF4-FFF2-40B4-BE49-F238E27FC236}">
                <a16:creationId xmlns:a16="http://schemas.microsoft.com/office/drawing/2014/main" id="{27F52189-B90E-1642-9CD5-E5BDB85B77D5}"/>
              </a:ext>
            </a:extLst>
          </p:cNvPr>
          <p:cNvPicPr>
            <a:picLocks noChangeAspect="1"/>
          </p:cNvPicPr>
          <p:nvPr/>
        </p:nvPicPr>
        <p:blipFill>
          <a:blip r:embed="rId3"/>
          <a:stretch>
            <a:fillRect/>
          </a:stretch>
        </p:blipFill>
        <p:spPr>
          <a:xfrm>
            <a:off x="4895075" y="1237785"/>
            <a:ext cx="6698321" cy="719073"/>
          </a:xfrm>
          <a:prstGeom prst="rect">
            <a:avLst/>
          </a:prstGeom>
        </p:spPr>
      </p:pic>
      <p:pic>
        <p:nvPicPr>
          <p:cNvPr id="11" name="Picture 10">
            <a:extLst>
              <a:ext uri="{FF2B5EF4-FFF2-40B4-BE49-F238E27FC236}">
                <a16:creationId xmlns:a16="http://schemas.microsoft.com/office/drawing/2014/main" id="{01D735AF-C787-7C4A-A9BA-F94808D18AD2}"/>
              </a:ext>
            </a:extLst>
          </p:cNvPr>
          <p:cNvPicPr>
            <a:picLocks noChangeAspect="1"/>
          </p:cNvPicPr>
          <p:nvPr/>
        </p:nvPicPr>
        <p:blipFill>
          <a:blip r:embed="rId4"/>
          <a:stretch>
            <a:fillRect/>
          </a:stretch>
        </p:blipFill>
        <p:spPr>
          <a:xfrm>
            <a:off x="4895075" y="2165600"/>
            <a:ext cx="6659561" cy="4034478"/>
          </a:xfrm>
          <a:prstGeom prst="rect">
            <a:avLst/>
          </a:prstGeom>
        </p:spPr>
      </p:pic>
      <p:pic>
        <p:nvPicPr>
          <p:cNvPr id="12" name="Picture 11">
            <a:extLst>
              <a:ext uri="{FF2B5EF4-FFF2-40B4-BE49-F238E27FC236}">
                <a16:creationId xmlns:a16="http://schemas.microsoft.com/office/drawing/2014/main" id="{F2AB6CB2-AB59-B34A-8EC7-8323030BD7C8}"/>
              </a:ext>
            </a:extLst>
          </p:cNvPr>
          <p:cNvPicPr>
            <a:picLocks noChangeAspect="1"/>
          </p:cNvPicPr>
          <p:nvPr/>
        </p:nvPicPr>
        <p:blipFill>
          <a:blip r:embed="rId4"/>
          <a:stretch>
            <a:fillRect/>
          </a:stretch>
        </p:blipFill>
        <p:spPr>
          <a:xfrm>
            <a:off x="4895075" y="2187902"/>
            <a:ext cx="6659561" cy="4034478"/>
          </a:xfrm>
          <a:prstGeom prst="rect">
            <a:avLst/>
          </a:prstGeom>
        </p:spPr>
      </p:pic>
    </p:spTree>
    <p:extLst>
      <p:ext uri="{BB962C8B-B14F-4D97-AF65-F5344CB8AC3E}">
        <p14:creationId xmlns:p14="http://schemas.microsoft.com/office/powerpoint/2010/main" val="3508515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9FF61-7B61-074C-A791-27725EDF6E11}"/>
              </a:ext>
            </a:extLst>
          </p:cNvPr>
          <p:cNvSpPr>
            <a:spLocks noGrp="1"/>
          </p:cNvSpPr>
          <p:nvPr>
            <p:ph type="title"/>
          </p:nvPr>
        </p:nvSpPr>
        <p:spPr/>
        <p:txBody>
          <a:bodyPr/>
          <a:lstStyle/>
          <a:p>
            <a:r>
              <a:rPr lang="en-US" dirty="0"/>
              <a:t>TripAdvisor Reviews</a:t>
            </a:r>
          </a:p>
        </p:txBody>
      </p:sp>
      <p:pic>
        <p:nvPicPr>
          <p:cNvPr id="5" name="Picture 4">
            <a:extLst>
              <a:ext uri="{FF2B5EF4-FFF2-40B4-BE49-F238E27FC236}">
                <a16:creationId xmlns:a16="http://schemas.microsoft.com/office/drawing/2014/main" id="{088C269B-E8EC-7842-85D1-3D59A2D049E6}"/>
              </a:ext>
            </a:extLst>
          </p:cNvPr>
          <p:cNvPicPr>
            <a:picLocks noChangeAspect="1"/>
          </p:cNvPicPr>
          <p:nvPr/>
        </p:nvPicPr>
        <p:blipFill>
          <a:blip r:embed="rId2"/>
          <a:stretch>
            <a:fillRect/>
          </a:stretch>
        </p:blipFill>
        <p:spPr>
          <a:xfrm>
            <a:off x="4917687" y="2758454"/>
            <a:ext cx="6799611" cy="3431712"/>
          </a:xfrm>
          <a:prstGeom prst="rect">
            <a:avLst/>
          </a:prstGeom>
        </p:spPr>
      </p:pic>
      <p:pic>
        <p:nvPicPr>
          <p:cNvPr id="7" name="Picture 6">
            <a:extLst>
              <a:ext uri="{FF2B5EF4-FFF2-40B4-BE49-F238E27FC236}">
                <a16:creationId xmlns:a16="http://schemas.microsoft.com/office/drawing/2014/main" id="{B6CBB8C0-F5F2-9B49-9312-49676A665192}"/>
              </a:ext>
            </a:extLst>
          </p:cNvPr>
          <p:cNvPicPr>
            <a:picLocks noChangeAspect="1"/>
          </p:cNvPicPr>
          <p:nvPr/>
        </p:nvPicPr>
        <p:blipFill>
          <a:blip r:embed="rId3"/>
          <a:stretch>
            <a:fillRect/>
          </a:stretch>
        </p:blipFill>
        <p:spPr>
          <a:xfrm>
            <a:off x="4905916" y="596097"/>
            <a:ext cx="6811382" cy="1570028"/>
          </a:xfrm>
          <a:prstGeom prst="rect">
            <a:avLst/>
          </a:prstGeom>
        </p:spPr>
      </p:pic>
    </p:spTree>
    <p:extLst>
      <p:ext uri="{BB962C8B-B14F-4D97-AF65-F5344CB8AC3E}">
        <p14:creationId xmlns:p14="http://schemas.microsoft.com/office/powerpoint/2010/main" val="3446385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53C46-8664-F244-B5B6-859A142F0F4A}"/>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9799770E-4F13-2E4D-B4AC-266AF449AFDC}"/>
              </a:ext>
            </a:extLst>
          </p:cNvPr>
          <p:cNvSpPr>
            <a:spLocks noGrp="1"/>
          </p:cNvSpPr>
          <p:nvPr>
            <p:ph idx="1"/>
          </p:nvPr>
        </p:nvSpPr>
        <p:spPr/>
        <p:txBody>
          <a:bodyPr>
            <a:normAutofit fontScale="85000" lnSpcReduction="20000"/>
          </a:bodyPr>
          <a:lstStyle/>
          <a:p>
            <a:r>
              <a:rPr lang="en-GB" dirty="0"/>
              <a:t>In summary, Ari offers gelato and espresso and a Pizza Place that, with a rating of 7.1/10, has only 6 reviews.</a:t>
            </a:r>
          </a:p>
          <a:p>
            <a:r>
              <a:rPr lang="en-GB" i="1" dirty="0"/>
              <a:t>Pizzeria Bella Napoli</a:t>
            </a:r>
            <a:r>
              <a:rPr lang="en-GB" dirty="0"/>
              <a:t>, close to the Thong Lo BTS Stop, has a higher rating of 7.8/10, 472 reviews, with two of them directly talking of coffee, that in an Italian restaurant probably means 'espresso'. The area offers other two pizza places, one of them with an Italian name (Pizzeria Da Luigi).</a:t>
            </a:r>
          </a:p>
          <a:p>
            <a:r>
              <a:rPr lang="en-GB" dirty="0"/>
              <a:t>After analysing these reviews, we might think that actually the Ari BTS stop could be a good choice as well.</a:t>
            </a:r>
          </a:p>
          <a:p>
            <a:r>
              <a:rPr lang="en-GB" dirty="0"/>
              <a:t>In both areas, for different reasons, the competition doesn't look invincible:</a:t>
            </a:r>
          </a:p>
          <a:p>
            <a:pPr lvl="1"/>
            <a:r>
              <a:rPr lang="en-GB" dirty="0"/>
              <a:t>Ari: The best and close pizza place, </a:t>
            </a:r>
            <a:r>
              <a:rPr lang="en-GB" i="1" dirty="0"/>
              <a:t>Basilico</a:t>
            </a:r>
            <a:r>
              <a:rPr lang="en-GB" dirty="0"/>
              <a:t>, has less reviews and a lower rating, but closer to the BTS stop.</a:t>
            </a:r>
          </a:p>
          <a:p>
            <a:pPr lvl="1"/>
            <a:r>
              <a:rPr lang="en-GB" dirty="0"/>
              <a:t>Thong Lo: </a:t>
            </a:r>
            <a:r>
              <a:rPr lang="en-GB" i="1" dirty="0"/>
              <a:t>Pizzeria Bella Napoli</a:t>
            </a:r>
            <a:r>
              <a:rPr lang="en-GB" dirty="0"/>
              <a:t> is appreciated, but it's not so close. There are two other pizza places.</a:t>
            </a:r>
          </a:p>
          <a:p>
            <a:r>
              <a:rPr lang="en-GB" dirty="0"/>
              <a:t>Both of these places don't offer slices of pizza.</a:t>
            </a:r>
          </a:p>
          <a:p>
            <a:r>
              <a:rPr lang="en-GB" dirty="0"/>
              <a:t>I would still suggest </a:t>
            </a:r>
            <a:r>
              <a:rPr lang="en-GB" b="1" dirty="0"/>
              <a:t>Thong Lo</a:t>
            </a:r>
            <a:r>
              <a:rPr lang="en-GB" dirty="0"/>
              <a:t>, cause the competition is not too close, but just if we can open a place really close to the BTS Stop.</a:t>
            </a:r>
          </a:p>
          <a:p>
            <a:endParaRPr lang="en-US" dirty="0"/>
          </a:p>
        </p:txBody>
      </p:sp>
    </p:spTree>
    <p:extLst>
      <p:ext uri="{BB962C8B-B14F-4D97-AF65-F5344CB8AC3E}">
        <p14:creationId xmlns:p14="http://schemas.microsoft.com/office/powerpoint/2010/main" val="3517099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41F94-013B-4441-8740-FC9448046BFD}"/>
              </a:ext>
            </a:extLst>
          </p:cNvPr>
          <p:cNvSpPr>
            <a:spLocks noGrp="1"/>
          </p:cNvSpPr>
          <p:nvPr>
            <p:ph type="title"/>
          </p:nvPr>
        </p:nvSpPr>
        <p:spPr/>
        <p:txBody>
          <a:bodyPr/>
          <a:lstStyle/>
          <a:p>
            <a:r>
              <a:rPr lang="en-US" dirty="0"/>
              <a:t>Introduction –Bangkok</a:t>
            </a:r>
          </a:p>
        </p:txBody>
      </p:sp>
      <p:sp>
        <p:nvSpPr>
          <p:cNvPr id="3" name="Content Placeholder 2">
            <a:extLst>
              <a:ext uri="{FF2B5EF4-FFF2-40B4-BE49-F238E27FC236}">
                <a16:creationId xmlns:a16="http://schemas.microsoft.com/office/drawing/2014/main" id="{31020B49-90D4-834D-8198-45B8E5D513EF}"/>
              </a:ext>
            </a:extLst>
          </p:cNvPr>
          <p:cNvSpPr>
            <a:spLocks noGrp="1"/>
          </p:cNvSpPr>
          <p:nvPr>
            <p:ph idx="1"/>
          </p:nvPr>
        </p:nvSpPr>
        <p:spPr/>
        <p:txBody>
          <a:bodyPr/>
          <a:lstStyle/>
          <a:p>
            <a:r>
              <a:rPr lang="en-US" dirty="0"/>
              <a:t>Bangkok is the capital of Thailand</a:t>
            </a:r>
          </a:p>
          <a:p>
            <a:r>
              <a:rPr lang="en-US" dirty="0"/>
              <a:t>It has a growing population of more than 8 millions people</a:t>
            </a:r>
          </a:p>
          <a:p>
            <a:r>
              <a:rPr lang="en-US" dirty="0"/>
              <a:t>Its number of visitors is over 22 millions people and constantly growing</a:t>
            </a:r>
          </a:p>
          <a:p>
            <a:r>
              <a:rPr lang="en-US" dirty="0"/>
              <a:t>Its food offer is limitless</a:t>
            </a:r>
          </a:p>
        </p:txBody>
      </p:sp>
    </p:spTree>
    <p:extLst>
      <p:ext uri="{BB962C8B-B14F-4D97-AF65-F5344CB8AC3E}">
        <p14:creationId xmlns:p14="http://schemas.microsoft.com/office/powerpoint/2010/main" val="1796563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1BCB9-9086-C84D-8E8B-8DED9A4BE363}"/>
              </a:ext>
            </a:extLst>
          </p:cNvPr>
          <p:cNvSpPr>
            <a:spLocks noGrp="1"/>
          </p:cNvSpPr>
          <p:nvPr>
            <p:ph type="title"/>
          </p:nvPr>
        </p:nvSpPr>
        <p:spPr/>
        <p:txBody>
          <a:bodyPr/>
          <a:lstStyle/>
          <a:p>
            <a:r>
              <a:rPr lang="en-US" dirty="0"/>
              <a:t>Introduction – How it starts</a:t>
            </a:r>
          </a:p>
        </p:txBody>
      </p:sp>
      <p:sp>
        <p:nvSpPr>
          <p:cNvPr id="3" name="Content Placeholder 2">
            <a:extLst>
              <a:ext uri="{FF2B5EF4-FFF2-40B4-BE49-F238E27FC236}">
                <a16:creationId xmlns:a16="http://schemas.microsoft.com/office/drawing/2014/main" id="{750ECECF-5095-5440-BB83-4C80CD8890EE}"/>
              </a:ext>
            </a:extLst>
          </p:cNvPr>
          <p:cNvSpPr>
            <a:spLocks noGrp="1"/>
          </p:cNvSpPr>
          <p:nvPr>
            <p:ph idx="1"/>
          </p:nvPr>
        </p:nvSpPr>
        <p:spPr/>
        <p:txBody>
          <a:bodyPr/>
          <a:lstStyle/>
          <a:p>
            <a:r>
              <a:rPr lang="en-US" dirty="0"/>
              <a:t>An Italian entrepreneur wants to open an Italian restaurant in the city of Bangkok</a:t>
            </a:r>
          </a:p>
          <a:p>
            <a:r>
              <a:rPr lang="en-US" dirty="0"/>
              <a:t>She has read of the great success of Pala Pizza Romana, a pizza place opened in 2011 in the district of Watthana, at the direct exit of the Asok BTS Skytrain station</a:t>
            </a:r>
          </a:p>
          <a:p>
            <a:r>
              <a:rPr lang="en-US" dirty="0"/>
              <a:t>She wants to offer pizza (whole and in quarters), gelato (the Italian ice-cream) and espresso (the Italian short coffee), plus other specialties that the market will suggest</a:t>
            </a:r>
          </a:p>
        </p:txBody>
      </p:sp>
    </p:spTree>
    <p:extLst>
      <p:ext uri="{BB962C8B-B14F-4D97-AF65-F5344CB8AC3E}">
        <p14:creationId xmlns:p14="http://schemas.microsoft.com/office/powerpoint/2010/main" val="1115894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45E58-4779-0E4D-A156-C52355458B83}"/>
              </a:ext>
            </a:extLst>
          </p:cNvPr>
          <p:cNvSpPr>
            <a:spLocks noGrp="1"/>
          </p:cNvSpPr>
          <p:nvPr>
            <p:ph type="title"/>
          </p:nvPr>
        </p:nvSpPr>
        <p:spPr/>
        <p:txBody>
          <a:bodyPr/>
          <a:lstStyle/>
          <a:p>
            <a:r>
              <a:rPr lang="en-US" dirty="0"/>
              <a:t>Introduction – BTS</a:t>
            </a:r>
          </a:p>
        </p:txBody>
      </p:sp>
      <p:sp>
        <p:nvSpPr>
          <p:cNvPr id="3" name="Content Placeholder 2">
            <a:extLst>
              <a:ext uri="{FF2B5EF4-FFF2-40B4-BE49-F238E27FC236}">
                <a16:creationId xmlns:a16="http://schemas.microsoft.com/office/drawing/2014/main" id="{4B68DAA2-48D4-7E45-9C23-D87FCABCAC56}"/>
              </a:ext>
            </a:extLst>
          </p:cNvPr>
          <p:cNvSpPr>
            <a:spLocks noGrp="1"/>
          </p:cNvSpPr>
          <p:nvPr>
            <p:ph idx="1"/>
          </p:nvPr>
        </p:nvSpPr>
        <p:spPr/>
        <p:txBody>
          <a:bodyPr/>
          <a:lstStyle/>
          <a:p>
            <a:r>
              <a:rPr lang="en-US" dirty="0"/>
              <a:t>The Bangkok mass Transit System (BTS) </a:t>
            </a:r>
            <a:r>
              <a:rPr lang="en-GB" dirty="0"/>
              <a:t> is an elevated rapid transit system (cit. Wikipedia), consisting of 2 lines:</a:t>
            </a:r>
          </a:p>
          <a:p>
            <a:pPr lvl="1"/>
            <a:r>
              <a:rPr lang="en-GB" dirty="0">
                <a:solidFill>
                  <a:schemeClr val="accent2"/>
                </a:solidFill>
                <a:hlinkClick r:id="rId2" tooltip="Sukhumvit Line">
                  <a:extLst>
                    <a:ext uri="{A12FA001-AC4F-418D-AE19-62706E023703}">
                      <ahyp:hlinkClr xmlns:ahyp="http://schemas.microsoft.com/office/drawing/2018/hyperlinkcolor" val="tx"/>
                    </a:ext>
                  </a:extLst>
                </a:hlinkClick>
              </a:rPr>
              <a:t>Sukhumvit Line</a:t>
            </a:r>
            <a:endParaRPr lang="en-GB" dirty="0">
              <a:solidFill>
                <a:schemeClr val="accent2"/>
              </a:solidFill>
            </a:endParaRPr>
          </a:p>
          <a:p>
            <a:pPr lvl="1"/>
            <a:r>
              <a:rPr lang="en-GB" u="sng" dirty="0">
                <a:solidFill>
                  <a:schemeClr val="accent2"/>
                </a:solidFill>
              </a:rPr>
              <a:t>Silom Line</a:t>
            </a:r>
          </a:p>
          <a:p>
            <a:r>
              <a:rPr lang="en-GB" dirty="0"/>
              <a:t>Bangkok is a capital with more than 10 million people and, as many Asian metropolises, is often congested with traffic</a:t>
            </a:r>
          </a:p>
          <a:p>
            <a:r>
              <a:rPr lang="en-GB" dirty="0"/>
              <a:t>Using the car there is often impossible and the only alternative to bikes is BTS (and its old underground version: MRT)</a:t>
            </a:r>
          </a:p>
          <a:p>
            <a:r>
              <a:rPr lang="en-GB" dirty="0"/>
              <a:t>Asok is a stop of the Sukhumvit Line</a:t>
            </a:r>
            <a:endParaRPr lang="en-US" dirty="0"/>
          </a:p>
        </p:txBody>
      </p:sp>
    </p:spTree>
    <p:extLst>
      <p:ext uri="{BB962C8B-B14F-4D97-AF65-F5344CB8AC3E}">
        <p14:creationId xmlns:p14="http://schemas.microsoft.com/office/powerpoint/2010/main" val="3839001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F9AB9-BD12-5446-A757-33301A7FBF11}"/>
              </a:ext>
            </a:extLst>
          </p:cNvPr>
          <p:cNvSpPr>
            <a:spLocks noGrp="1"/>
          </p:cNvSpPr>
          <p:nvPr>
            <p:ph type="title"/>
          </p:nvPr>
        </p:nvSpPr>
        <p:spPr/>
        <p:txBody>
          <a:bodyPr/>
          <a:lstStyle/>
          <a:p>
            <a:r>
              <a:rPr lang="en-US" dirty="0"/>
              <a:t>Introduction – The Challenge</a:t>
            </a:r>
          </a:p>
        </p:txBody>
      </p:sp>
      <p:sp>
        <p:nvSpPr>
          <p:cNvPr id="3" name="Content Placeholder 2">
            <a:extLst>
              <a:ext uri="{FF2B5EF4-FFF2-40B4-BE49-F238E27FC236}">
                <a16:creationId xmlns:a16="http://schemas.microsoft.com/office/drawing/2014/main" id="{8A851B7E-F4B2-6B4F-B069-70166B6B7BD8}"/>
              </a:ext>
            </a:extLst>
          </p:cNvPr>
          <p:cNvSpPr>
            <a:spLocks noGrp="1"/>
          </p:cNvSpPr>
          <p:nvPr>
            <p:ph idx="1"/>
          </p:nvPr>
        </p:nvSpPr>
        <p:spPr/>
        <p:txBody>
          <a:bodyPr>
            <a:normAutofit/>
          </a:bodyPr>
          <a:lstStyle/>
          <a:p>
            <a:r>
              <a:rPr lang="en-US" dirty="0"/>
              <a:t>The entrepreneur has previously selected four BTS stops, to open her restaurant:</a:t>
            </a:r>
          </a:p>
          <a:p>
            <a:pPr lvl="1"/>
            <a:r>
              <a:rPr lang="en-US" dirty="0"/>
              <a:t>Ari (Sukhumvit Line)</a:t>
            </a:r>
          </a:p>
          <a:p>
            <a:pPr lvl="1"/>
            <a:r>
              <a:rPr lang="en-US" dirty="0"/>
              <a:t>Ekkamai (Sukhumvit Line)</a:t>
            </a:r>
          </a:p>
          <a:p>
            <a:pPr lvl="1"/>
            <a:r>
              <a:rPr lang="en-US" dirty="0"/>
              <a:t>Thong Lo (Sukhumvit Line)</a:t>
            </a:r>
          </a:p>
          <a:p>
            <a:pPr lvl="1"/>
            <a:r>
              <a:rPr lang="en-US" dirty="0"/>
              <a:t>Surasak (Silom Line)</a:t>
            </a:r>
          </a:p>
          <a:p>
            <a:r>
              <a:rPr lang="en-US" dirty="0"/>
              <a:t>They bring to 4 neighborhoods, trendy and full of </a:t>
            </a:r>
            <a:r>
              <a:rPr lang="en-US" dirty="0">
                <a:hlinkClick r:id="rId2"/>
              </a:rPr>
              <a:t>expats</a:t>
            </a:r>
            <a:endParaRPr lang="en-US" dirty="0"/>
          </a:p>
          <a:p>
            <a:r>
              <a:rPr lang="en-US" dirty="0"/>
              <a:t>She found two available spots in Ari and Thong Lo</a:t>
            </a:r>
          </a:p>
          <a:p>
            <a:r>
              <a:rPr lang="en-US" dirty="0"/>
              <a:t>She wants to choose between these two spots, that have prices comparable (Thong Lo is more expensive but smaller)</a:t>
            </a:r>
          </a:p>
          <a:p>
            <a:r>
              <a:rPr lang="en-US" dirty="0"/>
              <a:t>She asks us to analyze the competition in the two areas</a:t>
            </a:r>
          </a:p>
        </p:txBody>
      </p:sp>
    </p:spTree>
    <p:extLst>
      <p:ext uri="{BB962C8B-B14F-4D97-AF65-F5344CB8AC3E}">
        <p14:creationId xmlns:p14="http://schemas.microsoft.com/office/powerpoint/2010/main" val="307970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ACAAD-EE9B-EF47-9F0D-09FC19E3090B}"/>
              </a:ext>
            </a:extLst>
          </p:cNvPr>
          <p:cNvSpPr>
            <a:spLocks noGrp="1"/>
          </p:cNvSpPr>
          <p:nvPr>
            <p:ph type="title"/>
          </p:nvPr>
        </p:nvSpPr>
        <p:spPr/>
        <p:txBody>
          <a:bodyPr/>
          <a:lstStyle/>
          <a:p>
            <a:r>
              <a:rPr lang="en-US" dirty="0"/>
              <a:t>Introduction – The questions</a:t>
            </a:r>
          </a:p>
        </p:txBody>
      </p:sp>
      <p:sp>
        <p:nvSpPr>
          <p:cNvPr id="3" name="Content Placeholder 2">
            <a:extLst>
              <a:ext uri="{FF2B5EF4-FFF2-40B4-BE49-F238E27FC236}">
                <a16:creationId xmlns:a16="http://schemas.microsoft.com/office/drawing/2014/main" id="{5891B8FB-350E-B346-B6E2-C7B9DE995A87}"/>
              </a:ext>
            </a:extLst>
          </p:cNvPr>
          <p:cNvSpPr>
            <a:spLocks noGrp="1"/>
          </p:cNvSpPr>
          <p:nvPr>
            <p:ph idx="1"/>
          </p:nvPr>
        </p:nvSpPr>
        <p:spPr/>
        <p:txBody>
          <a:bodyPr/>
          <a:lstStyle/>
          <a:p>
            <a:r>
              <a:rPr lang="en-GB" dirty="0"/>
              <a:t>We need to look for existing restaurant and spots in a 500 mts radius from the BTS stop</a:t>
            </a:r>
          </a:p>
          <a:p>
            <a:r>
              <a:rPr lang="en-GB" dirty="0"/>
              <a:t>The questions we are requested to answer are:</a:t>
            </a:r>
          </a:p>
          <a:p>
            <a:pPr lvl="1"/>
            <a:r>
              <a:rPr lang="en-GB" dirty="0"/>
              <a:t>How many pizza places are actually there, with Italian-like names?</a:t>
            </a:r>
          </a:p>
          <a:p>
            <a:pPr lvl="1"/>
            <a:r>
              <a:rPr lang="en-GB" dirty="0"/>
              <a:t>How many ice-cream shops are there, serving gelato?</a:t>
            </a:r>
          </a:p>
          <a:p>
            <a:pPr lvl="1"/>
            <a:r>
              <a:rPr lang="en-GB" dirty="0"/>
              <a:t>How many coffee shops are there, serving espresso?</a:t>
            </a:r>
          </a:p>
        </p:txBody>
      </p:sp>
    </p:spTree>
    <p:extLst>
      <p:ext uri="{BB962C8B-B14F-4D97-AF65-F5344CB8AC3E}">
        <p14:creationId xmlns:p14="http://schemas.microsoft.com/office/powerpoint/2010/main" val="2947061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0F53E-32C8-8247-9D6A-3402222D3AB3}"/>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67430FDC-2232-1644-B285-EBFD18297573}"/>
              </a:ext>
            </a:extLst>
          </p:cNvPr>
          <p:cNvSpPr>
            <a:spLocks noGrp="1"/>
          </p:cNvSpPr>
          <p:nvPr>
            <p:ph idx="1"/>
          </p:nvPr>
        </p:nvSpPr>
        <p:spPr/>
        <p:txBody>
          <a:bodyPr/>
          <a:lstStyle/>
          <a:p>
            <a:r>
              <a:rPr lang="en-GB" dirty="0"/>
              <a:t>We’ll use the Foursquare API to get venues and their location </a:t>
            </a:r>
          </a:p>
          <a:p>
            <a:r>
              <a:rPr lang="en-GB" dirty="0"/>
              <a:t>We’ll look at their rating to exclude places that have a rating behind 6/10</a:t>
            </a:r>
          </a:p>
          <a:p>
            <a:r>
              <a:rPr lang="en-GB" dirty="0"/>
              <a:t>The number of likes is another parameter we’ll consider, and the price, to exclude places that are considered ‘cheap’</a:t>
            </a:r>
          </a:p>
          <a:p>
            <a:r>
              <a:rPr lang="en-GB" dirty="0"/>
              <a:t>We’ll scrape TripAdvisor to scrape the reviews of the best potential competitors of our place, creating a WordCloud </a:t>
            </a:r>
          </a:p>
          <a:p>
            <a:r>
              <a:rPr lang="en-GB" dirty="0"/>
              <a:t>We’ll use the Folium library to show the location of the existing places</a:t>
            </a:r>
          </a:p>
          <a:p>
            <a:endParaRPr lang="en-US" dirty="0"/>
          </a:p>
        </p:txBody>
      </p:sp>
    </p:spTree>
    <p:extLst>
      <p:ext uri="{BB962C8B-B14F-4D97-AF65-F5344CB8AC3E}">
        <p14:creationId xmlns:p14="http://schemas.microsoft.com/office/powerpoint/2010/main" val="3829698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79D59-5A8E-CE42-A524-514DE13AB420}"/>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36D0726D-9256-DC43-AE8D-FEC4E221612F}"/>
              </a:ext>
            </a:extLst>
          </p:cNvPr>
          <p:cNvSpPr>
            <a:spLocks noGrp="1"/>
          </p:cNvSpPr>
          <p:nvPr>
            <p:ph idx="1"/>
          </p:nvPr>
        </p:nvSpPr>
        <p:spPr/>
        <p:txBody>
          <a:bodyPr/>
          <a:lstStyle/>
          <a:p>
            <a:r>
              <a:rPr lang="en-US" dirty="0"/>
              <a:t>Regarding </a:t>
            </a:r>
            <a:r>
              <a:rPr lang="en-US" b="1" dirty="0"/>
              <a:t>pizza</a:t>
            </a:r>
            <a:r>
              <a:rPr lang="en-US" dirty="0"/>
              <a:t>: there is a category in Foursquare – Pizza Place:</a:t>
            </a:r>
          </a:p>
          <a:p>
            <a:pPr lvl="1"/>
            <a:r>
              <a:rPr lang="en-US" dirty="0"/>
              <a:t>We’ll select every pizza place and then take only the one with Italian-like names</a:t>
            </a:r>
          </a:p>
          <a:p>
            <a:r>
              <a:rPr lang="en-US" dirty="0"/>
              <a:t>Regarding </a:t>
            </a:r>
            <a:r>
              <a:rPr lang="en-US" b="1" dirty="0"/>
              <a:t>gelato</a:t>
            </a:r>
            <a:r>
              <a:rPr lang="en-US" dirty="0"/>
              <a:t>: the category to start from is Ice-Cream Shop:</a:t>
            </a:r>
          </a:p>
          <a:p>
            <a:pPr lvl="1"/>
            <a:r>
              <a:rPr lang="en-US" dirty="0"/>
              <a:t>We will consider only places with the word ‘gelato’ in their name.</a:t>
            </a:r>
          </a:p>
          <a:p>
            <a:r>
              <a:rPr lang="en-US" dirty="0"/>
              <a:t>Regarding </a:t>
            </a:r>
            <a:r>
              <a:rPr lang="en-US" b="1" dirty="0"/>
              <a:t>espresso</a:t>
            </a:r>
            <a:r>
              <a:rPr lang="en-US" dirty="0"/>
              <a:t>: the category is Coffee Shop:</a:t>
            </a:r>
          </a:p>
          <a:p>
            <a:pPr lvl="1"/>
            <a:r>
              <a:rPr lang="en-US" dirty="0"/>
              <a:t>We will consider only places with the word ‘espresso’ in their name.</a:t>
            </a:r>
          </a:p>
        </p:txBody>
      </p:sp>
    </p:spTree>
    <p:extLst>
      <p:ext uri="{BB962C8B-B14F-4D97-AF65-F5344CB8AC3E}">
        <p14:creationId xmlns:p14="http://schemas.microsoft.com/office/powerpoint/2010/main" val="1326217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9BD7E-0D3A-D841-AEEB-58BFD8A50122}"/>
              </a:ext>
            </a:extLst>
          </p:cNvPr>
          <p:cNvSpPr>
            <a:spLocks noGrp="1"/>
          </p:cNvSpPr>
          <p:nvPr>
            <p:ph type="title"/>
          </p:nvPr>
        </p:nvSpPr>
        <p:spPr/>
        <p:txBody>
          <a:bodyPr/>
          <a:lstStyle/>
          <a:p>
            <a:r>
              <a:rPr lang="en-US" dirty="0"/>
              <a:t>Map of Bangkok Districts – to show our areas</a:t>
            </a:r>
          </a:p>
        </p:txBody>
      </p:sp>
      <p:pic>
        <p:nvPicPr>
          <p:cNvPr id="7" name="Picture 6">
            <a:extLst>
              <a:ext uri="{FF2B5EF4-FFF2-40B4-BE49-F238E27FC236}">
                <a16:creationId xmlns:a16="http://schemas.microsoft.com/office/drawing/2014/main" id="{DCFF91A1-24D5-934D-9F98-AE9C2B19E339}"/>
              </a:ext>
            </a:extLst>
          </p:cNvPr>
          <p:cNvPicPr>
            <a:picLocks noChangeAspect="1"/>
          </p:cNvPicPr>
          <p:nvPr/>
        </p:nvPicPr>
        <p:blipFill>
          <a:blip r:embed="rId2"/>
          <a:stretch>
            <a:fillRect/>
          </a:stretch>
        </p:blipFill>
        <p:spPr>
          <a:xfrm>
            <a:off x="4833463" y="1416205"/>
            <a:ext cx="6602635" cy="3992136"/>
          </a:xfrm>
          <a:prstGeom prst="rect">
            <a:avLst/>
          </a:prstGeom>
        </p:spPr>
      </p:pic>
    </p:spTree>
    <p:extLst>
      <p:ext uri="{BB962C8B-B14F-4D97-AF65-F5344CB8AC3E}">
        <p14:creationId xmlns:p14="http://schemas.microsoft.com/office/powerpoint/2010/main" val="3794137138"/>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docProps/app.xml><?xml version="1.0" encoding="utf-8"?>
<Properties xmlns="http://schemas.openxmlformats.org/officeDocument/2006/extended-properties" xmlns:vt="http://schemas.openxmlformats.org/officeDocument/2006/docPropsVTypes">
  <Template>Atlas</Template>
  <TotalTime>6920</TotalTime>
  <Words>684</Words>
  <Application>Microsoft Macintosh PowerPoint</Application>
  <PresentationFormat>Widescreen</PresentationFormat>
  <Paragraphs>60</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Calibri Light</vt:lpstr>
      <vt:lpstr>Rockwell</vt:lpstr>
      <vt:lpstr>Wingdings</vt:lpstr>
      <vt:lpstr>Atlas</vt:lpstr>
      <vt:lpstr>The battle of neighborhood</vt:lpstr>
      <vt:lpstr>Introduction –Bangkok</vt:lpstr>
      <vt:lpstr>Introduction – How it starts</vt:lpstr>
      <vt:lpstr>Introduction – BTS</vt:lpstr>
      <vt:lpstr>Introduction – The Challenge</vt:lpstr>
      <vt:lpstr>Introduction – The questions</vt:lpstr>
      <vt:lpstr>Data</vt:lpstr>
      <vt:lpstr>Methodology</vt:lpstr>
      <vt:lpstr>Map of Bangkok Districts – to show our areas</vt:lpstr>
      <vt:lpstr>Ari BTS Stop</vt:lpstr>
      <vt:lpstr>Thong Lo BTS Stop</vt:lpstr>
      <vt:lpstr>TripAdvisor Reviews</vt:lpstr>
      <vt:lpstr>Conclusions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battle of neighborhood</dc:title>
  <dc:creator>Microsoft Office User</dc:creator>
  <cp:lastModifiedBy>Microsoft Office User</cp:lastModifiedBy>
  <cp:revision>16</cp:revision>
  <dcterms:created xsi:type="dcterms:W3CDTF">2019-12-12T18:13:26Z</dcterms:created>
  <dcterms:modified xsi:type="dcterms:W3CDTF">2019-12-18T15:15:38Z</dcterms:modified>
</cp:coreProperties>
</file>